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media/media1.mp4" ContentType="video/unknown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76BA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D80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FFF"/>
          </a:solidFill>
        </a:fill>
      </a:tcStyle>
    </a:wholeTbl>
    <a:band2H>
      <a:tcTxStyle b="def" i="def"/>
      <a:tcStyle>
        <a:tcBdr/>
        <a:fill>
          <a:solidFill>
            <a:srgbClr val="E6F0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F0CC"/>
          </a:solidFill>
        </a:fill>
      </a:tcStyle>
    </a:wholeTbl>
    <a:band2H>
      <a:tcTxStyle b="def" i="def"/>
      <a:tcStyle>
        <a:tcBdr/>
        <a:fill>
          <a:solidFill>
            <a:srgbClr val="EAF8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9D1E1"/>
          </a:solidFill>
        </a:fill>
      </a:tcStyle>
    </a:wholeTbl>
    <a:band2H>
      <a:tcTxStyle b="def" i="def"/>
      <a:tcStyle>
        <a:tcBdr/>
        <a:fill>
          <a:solidFill>
            <a:srgbClr val="FCE9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/Relationships>

</file>

<file path=ppt/media/image1.gif>
</file>

<file path=ppt/media/image1.png>
</file>

<file path=ppt/media/image1.tif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
</file>

<file path=ppt/notesSlides/_rels/notesSlide2.xml.rels><?xml version="1.0" encoding="UTF-8" standalone="yes"?>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/Relationships>

</file>

<file path=ppt/notesSlides/_rels/notesSlide3.xml.rels><?xml version="1.0" encoding="UTF-8" standalone="yes"?>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4" name="Shape 12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rPr b="1"/>
              <a:t>Societal problem</a:t>
            </a:r>
            <a:r>
              <a:t>: We produce way too much waste from food product packages.</a:t>
            </a:r>
            <a:br/>
            <a:r>
              <a:rPr b="1"/>
              <a:t>Justification</a:t>
            </a:r>
            <a:r>
              <a:t>: Incentivise people to use their own cups and plates at coffee shops and restaurants instead of store-provided new plastics.</a:t>
            </a:r>
          </a:p>
          <a:p>
            <a:pPr/>
            <a:r>
              <a:t>To address the challenge, we wanted to have a certified instance like a store to verify an action such as using a reusable cup at a coffeeshop.</a:t>
            </a:r>
          </a:p>
          <a:p>
            <a:p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0" name="Shape 16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core concept is that if you reuse s/t at a shop, you get a token which you can use for rewards. </a:t>
            </a:r>
          </a:p>
          <a:p>
            <a:pPr/>
            <a:r>
              <a:t>There’s also a reputation system, which is store dependent which incentives customers to go to the same store over and over again. </a:t>
            </a:r>
          </a:p>
          <a:p>
            <a:pPr/>
            <a:r>
              <a:t>The value token is an ERC-20 token and thus tradable. </a:t>
            </a:r>
          </a:p>
          <a:p>
            <a:pPr/>
            <a:r>
              <a:t>To incentive shops to sell stuff for token, there exist a fee to participate for them, thats only payable in this value token. </a:t>
            </a:r>
          </a:p>
          <a:p>
            <a:pPr/>
            <a:r>
              <a:t>That’s also where the value tokens get burned.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8" name="Shape 17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We also implemented an operation to obtain the token:</a:t>
            </a:r>
          </a:p>
          <a:p>
            <a:pPr/>
            <a:r>
              <a:rPr b="1"/>
              <a:t>Authentication</a:t>
            </a:r>
            <a:r>
              <a:t>: </a:t>
            </a:r>
          </a:p>
          <a:p>
            <a:pPr marL="294105" indent="-294105">
              <a:buSzPct val="100000"/>
              <a:buAutoNum type="arabicPeriod" startAt="1"/>
            </a:pPr>
            <a:r>
              <a:t>Customer wants to buy coffee with a reusable cup</a:t>
            </a:r>
          </a:p>
          <a:p>
            <a:pPr marL="294105" indent="-294105">
              <a:buSzPct val="100000"/>
              <a:buAutoNum type="arabicPeriod" startAt="1"/>
            </a:pPr>
            <a:r>
              <a:t>Customer shows a claim (“I want to reuse a cup”) and an account address as QR-code to the store cashier.</a:t>
            </a:r>
          </a:p>
          <a:p>
            <a:pPr marL="294105" indent="-294105">
              <a:buSzPct val="100000"/>
              <a:buAutoNum type="arabicPeriod" startAt="1"/>
            </a:pPr>
            <a:r>
              <a:t>Store cashier scans the QR-code.</a:t>
            </a:r>
          </a:p>
          <a:p>
            <a:pPr marL="294105" indent="-294105">
              <a:buSzPct val="100000"/>
              <a:buAutoNum type="arabicPeriod" startAt="1"/>
            </a:pPr>
            <a:r>
              <a:t>Store cashier generates another QR-code with its address and key.</a:t>
            </a:r>
          </a:p>
          <a:p>
            <a:pPr marL="294105" indent="-294105">
              <a:buSzPct val="100000"/>
              <a:buAutoNum type="arabicPeriod" startAt="1"/>
            </a:pPr>
            <a:r>
              <a:t>Customer scans proved data and submits to Blockchain, claiming the tokens.</a:t>
            </a:r>
          </a:p>
          <a:p>
            <a:pPr marL="294105" indent="-294105">
              <a:buSzPct val="100000"/>
              <a:buAutoNum type="arabicPeriod" startAt="1"/>
            </a:pPr>
            <a:r>
              <a:t>Blockchain checks if the key is valid, and if valid, gives tokens to Customer.</a:t>
            </a:r>
          </a:p>
          <a:p>
            <a:pPr/>
            <a:br/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Body Level One…"/>
          <p:cNvSpPr txBox="1"/>
          <p:nvPr>
            <p:ph type="body" sz="quarter" idx="1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i="1" sz="2400"/>
            </a:lvl1pPr>
            <a:lvl2pPr marL="777875" indent="-333375" algn="ctr">
              <a:spcBef>
                <a:spcPts val="0"/>
              </a:spcBef>
              <a:defRPr i="1" sz="2400"/>
            </a:lvl2pPr>
            <a:lvl3pPr marL="1222375" indent="-333375" algn="ctr">
              <a:spcBef>
                <a:spcPts val="0"/>
              </a:spcBef>
              <a:defRPr i="1" sz="2400"/>
            </a:lvl3pPr>
            <a:lvl4pPr marL="1666875" indent="-333375" algn="ctr">
              <a:spcBef>
                <a:spcPts val="0"/>
              </a:spcBef>
              <a:defRPr i="1" sz="2400"/>
            </a:lvl4pPr>
            <a:lvl5pPr marL="2111375" indent="-333375" algn="ctr">
              <a:spcBef>
                <a:spcPts val="0"/>
              </a:spcBef>
              <a:defRPr i="1"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“Type a quote here.”"/>
          <p:cNvSpPr txBox="1"/>
          <p:nvPr>
            <p:ph type="body" sz="quarter" idx="13"/>
          </p:nvPr>
        </p:nvSpPr>
        <p:spPr>
          <a:xfrm>
            <a:off x="1270000" y="4267112"/>
            <a:ext cx="10464800" cy="609777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None/>
              <a:defRPr sz="3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1625600" y="673100"/>
            <a:ext cx="9753600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sz="half" idx="13"/>
          </p:nvPr>
        </p:nvSpPr>
        <p:spPr>
          <a:xfrm>
            <a:off x="6718300" y="635000"/>
            <a:ext cx="5334000" cy="8216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xfrm>
            <a:off x="6328884" y="9296400"/>
            <a:ext cx="340259" cy="3429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6718300" y="8890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1.tif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gif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5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ReusibiliToken"/>
          <p:cNvSpPr txBox="1"/>
          <p:nvPr>
            <p:ph type="ctrTitle"/>
          </p:nvPr>
        </p:nvSpPr>
        <p:spPr>
          <a:xfrm>
            <a:off x="1138151" y="2068417"/>
            <a:ext cx="10464801" cy="3302001"/>
          </a:xfrm>
          <a:prstGeom prst="rect">
            <a:avLst/>
          </a:prstGeom>
        </p:spPr>
        <p:txBody>
          <a:bodyPr/>
          <a:lstStyle/>
          <a:p>
            <a:pPr/>
            <a:r>
              <a:t>ReusabiliToken</a:t>
            </a:r>
          </a:p>
        </p:txBody>
      </p:sp>
      <p:sp>
        <p:nvSpPr>
          <p:cNvPr id="120" name="Reduction of Plastic Waste"/>
          <p:cNvSpPr txBox="1"/>
          <p:nvPr>
            <p:ph type="subTitle" sz="quarter" idx="1"/>
          </p:nvPr>
        </p:nvSpPr>
        <p:spPr>
          <a:xfrm>
            <a:off x="1138151" y="5472017"/>
            <a:ext cx="10464801" cy="1130301"/>
          </a:xfrm>
          <a:prstGeom prst="rect">
            <a:avLst/>
          </a:prstGeom>
        </p:spPr>
        <p:txBody>
          <a:bodyPr/>
          <a:lstStyle/>
          <a:p>
            <a:pPr/>
            <a:r>
              <a:t>Reduction of Plastic Waste</a:t>
            </a:r>
          </a:p>
        </p:txBody>
      </p:sp>
      <p:sp>
        <p:nvSpPr>
          <p:cNvPr id="121" name="Claudio Cannizzaro, Prashanth Chandran, Silvano Cortesi, Philipp Fischer, Tatu Lindroos, Tobias Rohner"/>
          <p:cNvSpPr txBox="1"/>
          <p:nvPr/>
        </p:nvSpPr>
        <p:spPr>
          <a:xfrm>
            <a:off x="4249367" y="9348452"/>
            <a:ext cx="8677327" cy="312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400"/>
            </a:lvl1pPr>
          </a:lstStyle>
          <a:p>
            <a:pPr/>
            <a:r>
              <a:t>Claudio Cannizzaro, Prashanth Chandran, Silvano Cortesi, Philipp Fischer, Tatu Lindroos, Tobias Rohner </a:t>
            </a:r>
          </a:p>
        </p:txBody>
      </p:sp>
      <p:pic>
        <p:nvPicPr>
          <p:cNvPr id="122" name="Customer Icon.png" descr="Customer Icon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396021" y="1764510"/>
            <a:ext cx="3583534" cy="355953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Concept"/>
          <p:cNvSpPr txBox="1"/>
          <p:nvPr>
            <p:ph type="title"/>
          </p:nvPr>
        </p:nvSpPr>
        <p:spPr>
          <a:xfrm>
            <a:off x="841524" y="345261"/>
            <a:ext cx="11099801" cy="2159001"/>
          </a:xfrm>
          <a:prstGeom prst="rect">
            <a:avLst/>
          </a:prstGeom>
        </p:spPr>
        <p:txBody>
          <a:bodyPr/>
          <a:lstStyle/>
          <a:p>
            <a:pPr/>
            <a:r>
              <a:t>Concept</a:t>
            </a:r>
          </a:p>
        </p:txBody>
      </p:sp>
      <p:sp>
        <p:nvSpPr>
          <p:cNvPr id="127" name="Smart Contract"/>
          <p:cNvSpPr txBox="1"/>
          <p:nvPr/>
        </p:nvSpPr>
        <p:spPr>
          <a:xfrm>
            <a:off x="6487162" y="3087399"/>
            <a:ext cx="2149247" cy="499896"/>
          </a:xfrm>
          <a:prstGeom prst="rect">
            <a:avLst/>
          </a:prstGeom>
          <a:ln w="635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2200"/>
            </a:lvl1pPr>
          </a:lstStyle>
          <a:p>
            <a:pPr/>
            <a:r>
              <a:t>Smart Contract</a:t>
            </a:r>
          </a:p>
        </p:txBody>
      </p:sp>
      <p:sp>
        <p:nvSpPr>
          <p:cNvPr id="128" name="Customer"/>
          <p:cNvSpPr txBox="1"/>
          <p:nvPr/>
        </p:nvSpPr>
        <p:spPr>
          <a:xfrm>
            <a:off x="3467341" y="5932632"/>
            <a:ext cx="1440410" cy="499897"/>
          </a:xfrm>
          <a:prstGeom prst="rect">
            <a:avLst/>
          </a:prstGeom>
          <a:ln w="635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2200"/>
            </a:lvl1pPr>
          </a:lstStyle>
          <a:p>
            <a:pPr/>
            <a:r>
              <a:t>Customer</a:t>
            </a:r>
          </a:p>
        </p:txBody>
      </p:sp>
      <p:sp>
        <p:nvSpPr>
          <p:cNvPr id="129" name="Store"/>
          <p:cNvSpPr txBox="1"/>
          <p:nvPr/>
        </p:nvSpPr>
        <p:spPr>
          <a:xfrm>
            <a:off x="9072722" y="5932633"/>
            <a:ext cx="866243" cy="499896"/>
          </a:xfrm>
          <a:prstGeom prst="rect">
            <a:avLst/>
          </a:prstGeom>
          <a:ln w="635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2200"/>
            </a:lvl1pPr>
          </a:lstStyle>
          <a:p>
            <a:pPr/>
            <a:r>
              <a:t>Store</a:t>
            </a:r>
          </a:p>
        </p:txBody>
      </p:sp>
      <p:sp>
        <p:nvSpPr>
          <p:cNvPr id="130" name="Market"/>
          <p:cNvSpPr txBox="1"/>
          <p:nvPr/>
        </p:nvSpPr>
        <p:spPr>
          <a:xfrm>
            <a:off x="6354807" y="7886240"/>
            <a:ext cx="1078308" cy="499897"/>
          </a:xfrm>
          <a:prstGeom prst="rect">
            <a:avLst/>
          </a:prstGeom>
          <a:ln w="635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2200"/>
            </a:lvl1pPr>
          </a:lstStyle>
          <a:p>
            <a:pPr/>
            <a:r>
              <a:t>Market</a:t>
            </a:r>
          </a:p>
        </p:txBody>
      </p:sp>
      <p:sp>
        <p:nvSpPr>
          <p:cNvPr id="131" name="Arrow"/>
          <p:cNvSpPr/>
          <p:nvPr/>
        </p:nvSpPr>
        <p:spPr>
          <a:xfrm rot="5454174">
            <a:off x="3518500" y="5268194"/>
            <a:ext cx="756035" cy="272867"/>
          </a:xfrm>
          <a:prstGeom prst="rightArrow">
            <a:avLst>
              <a:gd name="adj1" fmla="val 32094"/>
              <a:gd name="adj2" fmla="val 106659"/>
            </a:avLst>
          </a:prstGeom>
          <a:solidFill>
            <a:srgbClr val="C0C0C0"/>
          </a:solidFill>
          <a:ln w="381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</a:defRPr>
            </a:pPr>
          </a:p>
        </p:txBody>
      </p:sp>
      <p:sp>
        <p:nvSpPr>
          <p:cNvPr id="132" name="Arrow"/>
          <p:cNvSpPr/>
          <p:nvPr/>
        </p:nvSpPr>
        <p:spPr>
          <a:xfrm rot="15232229">
            <a:off x="8878850" y="5279016"/>
            <a:ext cx="898714" cy="272868"/>
          </a:xfrm>
          <a:prstGeom prst="rightArrow">
            <a:avLst>
              <a:gd name="adj1" fmla="val 32094"/>
              <a:gd name="adj2" fmla="val 106659"/>
            </a:avLst>
          </a:prstGeom>
          <a:solidFill>
            <a:srgbClr val="C0C0C0"/>
          </a:solidFill>
          <a:ln w="381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</a:defRPr>
            </a:pPr>
          </a:p>
        </p:txBody>
      </p:sp>
      <p:sp>
        <p:nvSpPr>
          <p:cNvPr id="133" name="Double Arrow"/>
          <p:cNvSpPr/>
          <p:nvPr/>
        </p:nvSpPr>
        <p:spPr>
          <a:xfrm rot="2440111">
            <a:off x="4474081" y="7095367"/>
            <a:ext cx="1634594" cy="481193"/>
          </a:xfrm>
          <a:prstGeom prst="leftRightArrow">
            <a:avLst>
              <a:gd name="adj1" fmla="val 17507"/>
              <a:gd name="adj2" fmla="val 48466"/>
            </a:avLst>
          </a:prstGeom>
          <a:solidFill>
            <a:srgbClr val="C0C0C0"/>
          </a:solidFill>
          <a:ln w="381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</a:defRPr>
            </a:pPr>
          </a:p>
        </p:txBody>
      </p:sp>
      <p:sp>
        <p:nvSpPr>
          <p:cNvPr id="134" name="Double Arrow"/>
          <p:cNvSpPr/>
          <p:nvPr/>
        </p:nvSpPr>
        <p:spPr>
          <a:xfrm rot="8289691">
            <a:off x="7671724" y="7095367"/>
            <a:ext cx="1604486" cy="481194"/>
          </a:xfrm>
          <a:prstGeom prst="leftRightArrow">
            <a:avLst>
              <a:gd name="adj1" fmla="val 17507"/>
              <a:gd name="adj2" fmla="val 48466"/>
            </a:avLst>
          </a:prstGeom>
          <a:solidFill>
            <a:srgbClr val="C0C0C0"/>
          </a:solidFill>
          <a:ln w="381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</a:defRPr>
            </a:pPr>
          </a:p>
        </p:txBody>
      </p:sp>
      <p:sp>
        <p:nvSpPr>
          <p:cNvPr id="135" name="Value"/>
          <p:cNvSpPr txBox="1"/>
          <p:nvPr/>
        </p:nvSpPr>
        <p:spPr>
          <a:xfrm>
            <a:off x="3381004" y="3789433"/>
            <a:ext cx="898856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Value</a:t>
            </a:r>
          </a:p>
        </p:txBody>
      </p:sp>
      <p:sp>
        <p:nvSpPr>
          <p:cNvPr id="136" name="Reputation"/>
          <p:cNvSpPr txBox="1"/>
          <p:nvPr/>
        </p:nvSpPr>
        <p:spPr>
          <a:xfrm>
            <a:off x="4453782" y="3789433"/>
            <a:ext cx="1711453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Reputation</a:t>
            </a:r>
          </a:p>
        </p:txBody>
      </p:sp>
      <p:cxnSp>
        <p:nvCxnSpPr>
          <p:cNvPr id="137" name="Connection Line"/>
          <p:cNvCxnSpPr>
            <a:stCxn id="135" idx="0"/>
            <a:endCxn id="136" idx="0"/>
          </p:cNvCxnSpPr>
          <p:nvPr/>
        </p:nvCxnSpPr>
        <p:spPr>
          <a:xfrm flipH="1" rot="16200000">
            <a:off x="4565650" y="3295650"/>
            <a:ext cx="12700" cy="1473200"/>
          </a:xfrm>
          <a:prstGeom prst="bentConnector3">
            <a:avLst>
              <a:gd name="adj1" fmla="val -4800000"/>
            </a:avLst>
          </a:prstGeom>
          <a:ln w="25400">
            <a:solidFill>
              <a:srgbClr val="000000"/>
            </a:solidFill>
            <a:miter lim="400000"/>
          </a:ln>
        </p:spPr>
      </p:cxnSp>
      <p:sp>
        <p:nvSpPr>
          <p:cNvPr id="138" name="ReusabiliToken"/>
          <p:cNvSpPr txBox="1"/>
          <p:nvPr/>
        </p:nvSpPr>
        <p:spPr>
          <a:xfrm>
            <a:off x="3420365" y="2916318"/>
            <a:ext cx="2320138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ReusabiliToken</a:t>
            </a:r>
          </a:p>
        </p:txBody>
      </p:sp>
      <p:sp>
        <p:nvSpPr>
          <p:cNvPr id="139" name="Arrow"/>
          <p:cNvSpPr/>
          <p:nvPr/>
        </p:nvSpPr>
        <p:spPr>
          <a:xfrm rot="5454174">
            <a:off x="4396173" y="5268194"/>
            <a:ext cx="756035" cy="272867"/>
          </a:xfrm>
          <a:prstGeom prst="rightArrow">
            <a:avLst>
              <a:gd name="adj1" fmla="val 32094"/>
              <a:gd name="adj2" fmla="val 106659"/>
            </a:avLst>
          </a:prstGeom>
          <a:solidFill>
            <a:srgbClr val="2AA100"/>
          </a:solidFill>
          <a:ln w="381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</a:defRPr>
            </a:pPr>
          </a:p>
        </p:txBody>
      </p:sp>
      <p:sp>
        <p:nvSpPr>
          <p:cNvPr id="140" name="🔥"/>
          <p:cNvSpPr txBox="1"/>
          <p:nvPr/>
        </p:nvSpPr>
        <p:spPr>
          <a:xfrm>
            <a:off x="8612608" y="3924341"/>
            <a:ext cx="948336" cy="1079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5900">
                <a:latin typeface="+mn-lt"/>
                <a:ea typeface="+mn-ea"/>
                <a:cs typeface="+mn-cs"/>
                <a:sym typeface="Helvetica Neue"/>
              </a:defRPr>
            </a:pPr>
            <a:r>
              <a:t>🔥</a:t>
            </a:r>
            <a:r>
              <a:rPr sz="2400"/>
              <a:t> </a:t>
            </a:r>
          </a:p>
        </p:txBody>
      </p:sp>
      <p:pic>
        <p:nvPicPr>
          <p:cNvPr id="141" name="Image" descr="Image"/>
          <p:cNvPicPr>
            <a:picLocks noChangeAspect="1"/>
          </p:cNvPicPr>
          <p:nvPr/>
        </p:nvPicPr>
        <p:blipFill>
          <a:blip r:embed="rId3">
            <a:extLst/>
          </a:blip>
          <a:srcRect l="38019" t="15536" r="32799" b="48545"/>
          <a:stretch>
            <a:fillRect/>
          </a:stretch>
        </p:blipFill>
        <p:spPr>
          <a:xfrm>
            <a:off x="1196604" y="9138401"/>
            <a:ext cx="390010" cy="39067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53" h="21121" fill="norm" stroke="1" extrusionOk="0">
                <a:moveTo>
                  <a:pt x="9242" y="57"/>
                </a:moveTo>
                <a:cubicBezTo>
                  <a:pt x="6972" y="300"/>
                  <a:pt x="4756" y="1333"/>
                  <a:pt x="3114" y="2975"/>
                </a:cubicBezTo>
                <a:cubicBezTo>
                  <a:pt x="1722" y="4368"/>
                  <a:pt x="766" y="6110"/>
                  <a:pt x="291" y="8082"/>
                </a:cubicBezTo>
                <a:cubicBezTo>
                  <a:pt x="-555" y="11592"/>
                  <a:pt x="472" y="15418"/>
                  <a:pt x="2968" y="17994"/>
                </a:cubicBezTo>
                <a:cubicBezTo>
                  <a:pt x="4622" y="19702"/>
                  <a:pt x="6858" y="20810"/>
                  <a:pt x="9179" y="21063"/>
                </a:cubicBezTo>
                <a:cubicBezTo>
                  <a:pt x="13887" y="21576"/>
                  <a:pt x="18424" y="18638"/>
                  <a:pt x="19971" y="14089"/>
                </a:cubicBezTo>
                <a:cubicBezTo>
                  <a:pt x="21045" y="10933"/>
                  <a:pt x="20613" y="7409"/>
                  <a:pt x="18821" y="4670"/>
                </a:cubicBezTo>
                <a:cubicBezTo>
                  <a:pt x="17151" y="2118"/>
                  <a:pt x="14547" y="483"/>
                  <a:pt x="11501" y="79"/>
                </a:cubicBezTo>
                <a:cubicBezTo>
                  <a:pt x="10749" y="-21"/>
                  <a:pt x="9999" y="-24"/>
                  <a:pt x="9242" y="57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142" name="Pays in value"/>
          <p:cNvSpPr txBox="1"/>
          <p:nvPr/>
        </p:nvSpPr>
        <p:spPr>
          <a:xfrm>
            <a:off x="1720868" y="9138401"/>
            <a:ext cx="1294258" cy="3869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19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Reputation</a:t>
            </a:r>
          </a:p>
        </p:txBody>
      </p:sp>
      <p:sp>
        <p:nvSpPr>
          <p:cNvPr id="143" name="Pays in value"/>
          <p:cNvSpPr txBox="1"/>
          <p:nvPr/>
        </p:nvSpPr>
        <p:spPr>
          <a:xfrm>
            <a:off x="4107539" y="9140267"/>
            <a:ext cx="695351" cy="3869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19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Value</a:t>
            </a:r>
          </a:p>
        </p:txBody>
      </p:sp>
      <p:pic>
        <p:nvPicPr>
          <p:cNvPr id="144" name="Screen Shot 2018-02-15 at 15.09.44.png" descr="Screen Shot 2018-02-15 at 15.09.44.png"/>
          <p:cNvPicPr>
            <a:picLocks noChangeAspect="1"/>
          </p:cNvPicPr>
          <p:nvPr/>
        </p:nvPicPr>
        <p:blipFill>
          <a:blip r:embed="rId4">
            <a:extLst/>
          </a:blip>
          <a:srcRect l="7917" t="15716" r="63054" b="48687"/>
          <a:stretch>
            <a:fillRect/>
          </a:stretch>
        </p:blipFill>
        <p:spPr>
          <a:xfrm>
            <a:off x="3673356" y="9144000"/>
            <a:ext cx="380244" cy="3794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928" h="21499" fill="norm" stroke="1" extrusionOk="0">
                <a:moveTo>
                  <a:pt x="9818" y="1"/>
                </a:moveTo>
                <a:cubicBezTo>
                  <a:pt x="8963" y="15"/>
                  <a:pt x="8104" y="94"/>
                  <a:pt x="7489" y="271"/>
                </a:cubicBezTo>
                <a:cubicBezTo>
                  <a:pt x="3857" y="1318"/>
                  <a:pt x="1237" y="4175"/>
                  <a:pt x="271" y="8096"/>
                </a:cubicBezTo>
                <a:cubicBezTo>
                  <a:pt x="-94" y="9579"/>
                  <a:pt x="-87" y="11950"/>
                  <a:pt x="271" y="13402"/>
                </a:cubicBezTo>
                <a:cubicBezTo>
                  <a:pt x="606" y="14756"/>
                  <a:pt x="990" y="15677"/>
                  <a:pt x="1665" y="16775"/>
                </a:cubicBezTo>
                <a:cubicBezTo>
                  <a:pt x="3139" y="19171"/>
                  <a:pt x="5463" y="20820"/>
                  <a:pt x="8217" y="21407"/>
                </a:cubicBezTo>
                <a:cubicBezTo>
                  <a:pt x="9068" y="21588"/>
                  <a:pt x="11519" y="21486"/>
                  <a:pt x="12439" y="21227"/>
                </a:cubicBezTo>
                <a:cubicBezTo>
                  <a:pt x="18345" y="19562"/>
                  <a:pt x="21506" y="12592"/>
                  <a:pt x="19137" y="6499"/>
                </a:cubicBezTo>
                <a:cubicBezTo>
                  <a:pt x="17914" y="3355"/>
                  <a:pt x="15332" y="1026"/>
                  <a:pt x="12148" y="204"/>
                </a:cubicBezTo>
                <a:cubicBezTo>
                  <a:pt x="11535" y="46"/>
                  <a:pt x="10674" y="-12"/>
                  <a:pt x="9818" y="1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45" name="Image" descr="Image"/>
          <p:cNvPicPr>
            <a:picLocks noChangeAspect="1"/>
          </p:cNvPicPr>
          <p:nvPr/>
        </p:nvPicPr>
        <p:blipFill>
          <a:blip r:embed="rId3">
            <a:extLst/>
          </a:blip>
          <a:srcRect l="38025" t="15545" r="32788" b="48550"/>
          <a:stretch>
            <a:fillRect/>
          </a:stretch>
        </p:blipFill>
        <p:spPr>
          <a:xfrm>
            <a:off x="4573699" y="4250355"/>
            <a:ext cx="594813" cy="5954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55" h="21120" fill="norm" stroke="1" extrusionOk="0">
                <a:moveTo>
                  <a:pt x="9232" y="61"/>
                </a:moveTo>
                <a:cubicBezTo>
                  <a:pt x="6962" y="304"/>
                  <a:pt x="4757" y="1332"/>
                  <a:pt x="3115" y="2975"/>
                </a:cubicBezTo>
                <a:cubicBezTo>
                  <a:pt x="1723" y="4368"/>
                  <a:pt x="765" y="6097"/>
                  <a:pt x="290" y="8070"/>
                </a:cubicBezTo>
                <a:cubicBezTo>
                  <a:pt x="-556" y="11581"/>
                  <a:pt x="483" y="15416"/>
                  <a:pt x="2978" y="17993"/>
                </a:cubicBezTo>
                <a:cubicBezTo>
                  <a:pt x="4632" y="19701"/>
                  <a:pt x="6869" y="20808"/>
                  <a:pt x="9191" y="21062"/>
                </a:cubicBezTo>
                <a:cubicBezTo>
                  <a:pt x="13898" y="21575"/>
                  <a:pt x="18423" y="18645"/>
                  <a:pt x="19970" y="14094"/>
                </a:cubicBezTo>
                <a:cubicBezTo>
                  <a:pt x="21044" y="10937"/>
                  <a:pt x="20624" y="7417"/>
                  <a:pt x="18832" y="4678"/>
                </a:cubicBezTo>
                <a:cubicBezTo>
                  <a:pt x="17162" y="2125"/>
                  <a:pt x="14554" y="480"/>
                  <a:pt x="11508" y="75"/>
                </a:cubicBezTo>
                <a:cubicBezTo>
                  <a:pt x="10756" y="-25"/>
                  <a:pt x="9988" y="-20"/>
                  <a:pt x="9232" y="61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46" name="Screen Shot 2018-02-15 at 15.09.44.png" descr="Screen Shot 2018-02-15 at 15.09.44.png"/>
          <p:cNvPicPr>
            <a:picLocks noChangeAspect="1"/>
          </p:cNvPicPr>
          <p:nvPr/>
        </p:nvPicPr>
        <p:blipFill>
          <a:blip r:embed="rId4">
            <a:extLst/>
          </a:blip>
          <a:srcRect l="7913" t="15695" r="63045" b="48701"/>
          <a:stretch>
            <a:fillRect/>
          </a:stretch>
        </p:blipFill>
        <p:spPr>
          <a:xfrm>
            <a:off x="3598056" y="4257506"/>
            <a:ext cx="582514" cy="58119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929" h="21500" fill="norm" stroke="1" extrusionOk="0">
                <a:moveTo>
                  <a:pt x="9823" y="1"/>
                </a:moveTo>
                <a:cubicBezTo>
                  <a:pt x="8969" y="15"/>
                  <a:pt x="8117" y="118"/>
                  <a:pt x="7502" y="295"/>
                </a:cubicBezTo>
                <a:cubicBezTo>
                  <a:pt x="3872" y="1342"/>
                  <a:pt x="1243" y="4171"/>
                  <a:pt x="278" y="8091"/>
                </a:cubicBezTo>
                <a:cubicBezTo>
                  <a:pt x="-87" y="9574"/>
                  <a:pt x="-94" y="11953"/>
                  <a:pt x="265" y="13405"/>
                </a:cubicBezTo>
                <a:cubicBezTo>
                  <a:pt x="599" y="14759"/>
                  <a:pt x="988" y="15685"/>
                  <a:pt x="1663" y="16782"/>
                </a:cubicBezTo>
                <a:cubicBezTo>
                  <a:pt x="3137" y="19178"/>
                  <a:pt x="5455" y="20820"/>
                  <a:pt x="8208" y="21407"/>
                </a:cubicBezTo>
                <a:cubicBezTo>
                  <a:pt x="9059" y="21588"/>
                  <a:pt x="11524" y="21490"/>
                  <a:pt x="12444" y="21230"/>
                </a:cubicBezTo>
                <a:cubicBezTo>
                  <a:pt x="18347" y="19566"/>
                  <a:pt x="21506" y="12611"/>
                  <a:pt x="19138" y="6520"/>
                </a:cubicBezTo>
                <a:cubicBezTo>
                  <a:pt x="17916" y="3376"/>
                  <a:pt x="15328" y="1043"/>
                  <a:pt x="12145" y="222"/>
                </a:cubicBezTo>
                <a:cubicBezTo>
                  <a:pt x="11533" y="63"/>
                  <a:pt x="10678" y="-12"/>
                  <a:pt x="9823" y="1"/>
                </a:cubicBezTo>
                <a:close/>
              </a:path>
            </a:pathLst>
          </a:custGeom>
          <a:ln w="12700">
            <a:miter lim="400000"/>
          </a:ln>
        </p:spPr>
      </p:pic>
      <p:grpSp>
        <p:nvGrpSpPr>
          <p:cNvPr id="153" name="Group"/>
          <p:cNvGrpSpPr/>
          <p:nvPr/>
        </p:nvGrpSpPr>
        <p:grpSpPr>
          <a:xfrm>
            <a:off x="5217124" y="5334307"/>
            <a:ext cx="3353674" cy="1696549"/>
            <a:chOff x="0" y="0"/>
            <a:chExt cx="3353673" cy="1696547"/>
          </a:xfrm>
        </p:grpSpPr>
        <p:sp>
          <p:nvSpPr>
            <p:cNvPr id="155" name="Connection Line"/>
            <p:cNvSpPr/>
            <p:nvPr/>
          </p:nvSpPr>
          <p:spPr>
            <a:xfrm>
              <a:off x="708978" y="50625"/>
              <a:ext cx="544433" cy="15933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200" h="21600" fill="norm" stroke="1" extrusionOk="0">
                  <a:moveTo>
                    <a:pt x="15866" y="21600"/>
                  </a:moveTo>
                  <a:cubicBezTo>
                    <a:pt x="-5400" y="14331"/>
                    <a:pt x="-5289" y="7131"/>
                    <a:pt x="16200" y="0"/>
                  </a:cubicBezTo>
                </a:path>
              </a:pathLst>
            </a:cu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pPr/>
            </a:p>
          </p:txBody>
        </p:sp>
        <p:grpSp>
          <p:nvGrpSpPr>
            <p:cNvPr id="152" name="Group"/>
            <p:cNvGrpSpPr/>
            <p:nvPr/>
          </p:nvGrpSpPr>
          <p:grpSpPr>
            <a:xfrm>
              <a:off x="0" y="0"/>
              <a:ext cx="3353674" cy="1696548"/>
              <a:chOff x="0" y="0"/>
              <a:chExt cx="3353673" cy="1696547"/>
            </a:xfrm>
          </p:grpSpPr>
          <p:sp>
            <p:nvSpPr>
              <p:cNvPr id="156" name="Connection Line"/>
              <p:cNvSpPr/>
              <p:nvPr/>
            </p:nvSpPr>
            <p:spPr>
              <a:xfrm>
                <a:off x="0" y="-1"/>
                <a:ext cx="3353674" cy="8541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16200" fill="norm" stroke="1" extrusionOk="0">
                    <a:moveTo>
                      <a:pt x="0" y="16200"/>
                    </a:moveTo>
                    <a:cubicBezTo>
                      <a:pt x="7106" y="-5307"/>
                      <a:pt x="14306" y="-5400"/>
                      <a:pt x="21600" y="15921"/>
                    </a:cubicBezTo>
                  </a:path>
                </a:pathLst>
              </a:cu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/>
              <a:lstStyle/>
              <a:p>
                <a:pPr/>
              </a:p>
            </p:txBody>
          </p:sp>
          <p:sp>
            <p:nvSpPr>
              <p:cNvPr id="157" name="Connection Line"/>
              <p:cNvSpPr/>
              <p:nvPr/>
            </p:nvSpPr>
            <p:spPr>
              <a:xfrm>
                <a:off x="6705" y="849450"/>
                <a:ext cx="3341768" cy="84709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16200" fill="norm" stroke="1" extrusionOk="0">
                    <a:moveTo>
                      <a:pt x="0" y="0"/>
                    </a:moveTo>
                    <a:cubicBezTo>
                      <a:pt x="7136" y="21596"/>
                      <a:pt x="14336" y="21600"/>
                      <a:pt x="21600" y="13"/>
                    </a:cubicBezTo>
                  </a:path>
                </a:pathLst>
              </a:cu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/>
              <a:lstStyle/>
              <a:p>
                <a:pPr/>
              </a:p>
            </p:txBody>
          </p:sp>
          <p:sp>
            <p:nvSpPr>
              <p:cNvPr id="158" name="Connection Line"/>
              <p:cNvSpPr/>
              <p:nvPr/>
            </p:nvSpPr>
            <p:spPr>
              <a:xfrm>
                <a:off x="2099151" y="57570"/>
                <a:ext cx="557242" cy="157650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6205" h="21600" fill="norm" stroke="1" extrusionOk="0">
                    <a:moveTo>
                      <a:pt x="1071" y="21600"/>
                    </a:moveTo>
                    <a:cubicBezTo>
                      <a:pt x="21600" y="14170"/>
                      <a:pt x="21243" y="6970"/>
                      <a:pt x="0" y="0"/>
                    </a:cubicBezTo>
                  </a:path>
                </a:pathLst>
              </a:cu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/>
              <a:lstStyle/>
              <a:p>
                <a:pPr/>
              </a:p>
            </p:txBody>
          </p:sp>
          <p:pic>
            <p:nvPicPr>
              <p:cNvPr id="151" name="Image" descr="Image"/>
              <p:cNvPicPr>
                <a:picLocks noChangeAspect="1"/>
              </p:cNvPicPr>
              <p:nvPr/>
            </p:nvPicPr>
            <p:blipFill>
              <a:blip r:embed="rId5">
                <a:extLst/>
              </a:blip>
              <a:stretch>
                <a:fillRect/>
              </a:stretch>
            </p:blipFill>
            <p:spPr>
              <a:xfrm>
                <a:off x="889834" y="119428"/>
                <a:ext cx="1528759" cy="1493088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</p:grpSp>
      <p:sp>
        <p:nvSpPr>
          <p:cNvPr id="154" name="Rectangle"/>
          <p:cNvSpPr/>
          <p:nvPr/>
        </p:nvSpPr>
        <p:spPr>
          <a:xfrm>
            <a:off x="3253878" y="2806886"/>
            <a:ext cx="6275092" cy="2103074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imulation of the Econom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08254">
              <a:defRPr sz="6960"/>
            </a:lvl1pPr>
          </a:lstStyle>
          <a:p>
            <a:pPr/>
            <a:r>
              <a:t>Simulation of the Economy</a:t>
            </a:r>
          </a:p>
        </p:txBody>
      </p:sp>
      <p:pic>
        <p:nvPicPr>
          <p:cNvPr id="163" name="token-simulator.gif" descr="token-simulator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52500" y="2325866"/>
            <a:ext cx="11099801" cy="62713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blipFill rotWithShape="1">
          <a:blip r:embed="rId3"/>
          <a:srcRect l="0" t="0" r="0" b="0"/>
          <a:tile tx="0" ty="0" sx="100000" sy="100000" flip="none" algn="tl"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Implement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Implementation</a:t>
            </a:r>
          </a:p>
        </p:txBody>
      </p:sp>
      <p:sp>
        <p:nvSpPr>
          <p:cNvPr id="166" name="ReusabiliToken"/>
          <p:cNvSpPr txBox="1"/>
          <p:nvPr/>
        </p:nvSpPr>
        <p:spPr>
          <a:xfrm>
            <a:off x="768055" y="1884482"/>
            <a:ext cx="2025600" cy="5851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32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Customer</a:t>
            </a:r>
          </a:p>
        </p:txBody>
      </p:sp>
      <p:sp>
        <p:nvSpPr>
          <p:cNvPr id="167" name="ReusabiliToken"/>
          <p:cNvSpPr txBox="1"/>
          <p:nvPr/>
        </p:nvSpPr>
        <p:spPr>
          <a:xfrm>
            <a:off x="8662743" y="2144961"/>
            <a:ext cx="1153465" cy="5851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32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Store</a:t>
            </a:r>
          </a:p>
        </p:txBody>
      </p:sp>
      <p:sp>
        <p:nvSpPr>
          <p:cNvPr id="168" name="TextBox 1"/>
          <p:cNvSpPr txBox="1"/>
          <p:nvPr/>
        </p:nvSpPr>
        <p:spPr>
          <a:xfrm>
            <a:off x="10988439" y="9273133"/>
            <a:ext cx="2002842" cy="4529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1200">
                <a:solidFill>
                  <a:srgbClr val="BFBFB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Background image license:</a:t>
            </a:r>
            <a:endParaRPr b="1"/>
          </a:p>
          <a:p>
            <a:pPr>
              <a:defRPr sz="1200">
                <a:solidFill>
                  <a:srgbClr val="BFBFB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 CC0 Creative Common</a:t>
            </a:r>
          </a:p>
        </p:txBody>
      </p:sp>
      <p:sp>
        <p:nvSpPr>
          <p:cNvPr id="169" name="TextBox 2"/>
          <p:cNvSpPr txBox="1"/>
          <p:nvPr/>
        </p:nvSpPr>
        <p:spPr>
          <a:xfrm>
            <a:off x="695005" y="2942371"/>
            <a:ext cx="2932708" cy="1197967"/>
          </a:xfrm>
          <a:prstGeom prst="rect">
            <a:avLst/>
          </a:prstGeom>
          <a:solidFill>
            <a:srgbClr val="D3D2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>
                <a:latin typeface="+mn-lt"/>
                <a:ea typeface="+mn-ea"/>
                <a:cs typeface="+mn-cs"/>
                <a:sym typeface="Helvetica Neue"/>
              </a:defRPr>
            </a:pPr>
            <a:r>
              <a:t>- Action type </a:t>
            </a:r>
          </a:p>
          <a:p>
            <a:pPr marL="240631" indent="-240631" algn="l">
              <a:buSzPct val="100000"/>
              <a:buChar char="-"/>
              <a:defRPr>
                <a:latin typeface="+mn-lt"/>
                <a:ea typeface="+mn-ea"/>
                <a:cs typeface="+mn-cs"/>
                <a:sym typeface="Helvetica Neue"/>
              </a:defRPr>
            </a:pPr>
            <a:r>
              <a:t>Address </a:t>
            </a:r>
          </a:p>
          <a:p>
            <a:pPr algn="l">
              <a:defRPr>
                <a:latin typeface="+mn-lt"/>
                <a:ea typeface="+mn-ea"/>
                <a:cs typeface="+mn-cs"/>
                <a:sym typeface="Helvetica Neue"/>
              </a:defRPr>
            </a:pPr>
            <a:r>
              <a:t>→ create QR - Code</a:t>
            </a:r>
          </a:p>
        </p:txBody>
      </p:sp>
      <p:sp>
        <p:nvSpPr>
          <p:cNvPr id="170" name="TextBox 7"/>
          <p:cNvSpPr txBox="1"/>
          <p:nvPr/>
        </p:nvSpPr>
        <p:spPr>
          <a:xfrm>
            <a:off x="7981353" y="4105015"/>
            <a:ext cx="4604348" cy="1200710"/>
          </a:xfrm>
          <a:prstGeom prst="rect">
            <a:avLst/>
          </a:prstGeom>
          <a:solidFill>
            <a:srgbClr val="D3D2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>
                <a:latin typeface="+mn-lt"/>
                <a:ea typeface="+mn-ea"/>
                <a:cs typeface="+mn-cs"/>
                <a:sym typeface="Helvetica Neue"/>
              </a:defRPr>
            </a:pPr>
            <a:r>
              <a:t>- Create Action type instance</a:t>
            </a:r>
            <a:endParaRPr b="1"/>
          </a:p>
          <a:p>
            <a:pPr algn="l">
              <a:defRPr>
                <a:latin typeface="+mn-lt"/>
                <a:ea typeface="+mn-ea"/>
                <a:cs typeface="+mn-cs"/>
                <a:sym typeface="Helvetica Neue"/>
              </a:defRPr>
            </a:pPr>
            <a:r>
              <a:rPr b="1"/>
              <a:t>- </a:t>
            </a:r>
            <a:r>
              <a:t>Store Shop ID</a:t>
            </a:r>
            <a:endParaRPr b="1"/>
          </a:p>
          <a:p>
            <a:pPr algn="l">
              <a:defRPr>
                <a:latin typeface="+mn-lt"/>
                <a:ea typeface="+mn-ea"/>
                <a:cs typeface="+mn-cs"/>
                <a:sym typeface="Helvetica Neue"/>
              </a:defRPr>
            </a:pPr>
            <a:r>
              <a:rPr b="1"/>
              <a:t>- </a:t>
            </a:r>
            <a:r>
              <a:t>Generate Signature for Hash</a:t>
            </a:r>
          </a:p>
        </p:txBody>
      </p:sp>
      <p:sp>
        <p:nvSpPr>
          <p:cNvPr id="171" name="TextBox 8"/>
          <p:cNvSpPr txBox="1"/>
          <p:nvPr/>
        </p:nvSpPr>
        <p:spPr>
          <a:xfrm>
            <a:off x="7981353" y="5766991"/>
            <a:ext cx="4604348" cy="1197966"/>
          </a:xfrm>
          <a:prstGeom prst="rect">
            <a:avLst/>
          </a:prstGeom>
          <a:solidFill>
            <a:srgbClr val="D3D2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>
                <a:latin typeface="+mn-lt"/>
                <a:ea typeface="+mn-ea"/>
                <a:cs typeface="+mn-cs"/>
                <a:sym typeface="Helvetica Neue"/>
              </a:defRPr>
            </a:pPr>
            <a:r>
              <a:t>- Shop ID</a:t>
            </a:r>
            <a:endParaRPr b="1"/>
          </a:p>
          <a:p>
            <a:pPr marL="240631" indent="-240631" algn="l">
              <a:buSzPct val="100000"/>
              <a:buChar char="-"/>
              <a:defRPr>
                <a:latin typeface="+mn-lt"/>
                <a:ea typeface="+mn-ea"/>
                <a:cs typeface="+mn-cs"/>
                <a:sym typeface="Helvetica Neue"/>
              </a:defRPr>
            </a:pPr>
            <a:r>
              <a:t>Signature</a:t>
            </a:r>
          </a:p>
          <a:p>
            <a:pPr algn="l">
              <a:defRPr>
                <a:latin typeface="+mn-lt"/>
                <a:ea typeface="+mn-ea"/>
                <a:cs typeface="+mn-cs"/>
                <a:sym typeface="Helvetica Neue"/>
              </a:defRPr>
            </a:pPr>
            <a:r>
              <a:t>→ create QR - Code</a:t>
            </a:r>
          </a:p>
        </p:txBody>
      </p:sp>
      <p:sp>
        <p:nvSpPr>
          <p:cNvPr id="172" name="TextBox 9"/>
          <p:cNvSpPr txBox="1"/>
          <p:nvPr/>
        </p:nvSpPr>
        <p:spPr>
          <a:xfrm>
            <a:off x="439112" y="6885252"/>
            <a:ext cx="3840789" cy="1199492"/>
          </a:xfrm>
          <a:prstGeom prst="rect">
            <a:avLst/>
          </a:prstGeom>
          <a:solidFill>
            <a:srgbClr val="D3D2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>
                <a:latin typeface="+mn-lt"/>
                <a:ea typeface="+mn-ea"/>
                <a:cs typeface="+mn-cs"/>
                <a:sym typeface="Helvetica Neue"/>
              </a:defRPr>
            </a:pPr>
            <a:r>
              <a:t>- Add Store ID to Action</a:t>
            </a:r>
            <a:endParaRPr b="1"/>
          </a:p>
          <a:p>
            <a:pPr algn="l">
              <a:defRPr>
                <a:latin typeface="+mn-lt"/>
                <a:ea typeface="+mn-ea"/>
                <a:cs typeface="+mn-cs"/>
                <a:sym typeface="Helvetica Neue"/>
              </a:defRPr>
            </a:pPr>
            <a:r>
              <a:rPr b="1"/>
              <a:t>- </a:t>
            </a:r>
            <a:r>
              <a:t>Combine with Signature              to get a valid claim</a:t>
            </a:r>
          </a:p>
        </p:txBody>
      </p:sp>
      <p:sp>
        <p:nvSpPr>
          <p:cNvPr id="173" name="Arrow"/>
          <p:cNvSpPr/>
          <p:nvPr/>
        </p:nvSpPr>
        <p:spPr>
          <a:xfrm flipH="1" rot="11662735">
            <a:off x="4483696" y="4183207"/>
            <a:ext cx="3097365" cy="313921"/>
          </a:xfrm>
          <a:prstGeom prst="rightArrow">
            <a:avLst>
              <a:gd name="adj1" fmla="val 32094"/>
              <a:gd name="adj2" fmla="val 106659"/>
            </a:avLst>
          </a:prstGeom>
          <a:solidFill>
            <a:srgbClr val="000000"/>
          </a:solidFill>
          <a:ln w="381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</a:defRPr>
            </a:pPr>
          </a:p>
        </p:txBody>
      </p:sp>
      <p:sp>
        <p:nvSpPr>
          <p:cNvPr id="174" name="Arrow"/>
          <p:cNvSpPr/>
          <p:nvPr/>
        </p:nvSpPr>
        <p:spPr>
          <a:xfrm flipH="1" rot="20887689">
            <a:off x="4490730" y="6629641"/>
            <a:ext cx="3252908" cy="313921"/>
          </a:xfrm>
          <a:prstGeom prst="rightArrow">
            <a:avLst>
              <a:gd name="adj1" fmla="val 32094"/>
              <a:gd name="adj2" fmla="val 106659"/>
            </a:avLst>
          </a:prstGeom>
          <a:solidFill>
            <a:srgbClr val="000000"/>
          </a:solidFill>
          <a:ln w="381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</a:defRPr>
            </a:pPr>
          </a:p>
        </p:txBody>
      </p:sp>
      <p:sp>
        <p:nvSpPr>
          <p:cNvPr id="175" name="TextBox 17"/>
          <p:cNvSpPr txBox="1"/>
          <p:nvPr/>
        </p:nvSpPr>
        <p:spPr>
          <a:xfrm rot="845048">
            <a:off x="5684658" y="3788698"/>
            <a:ext cx="695439" cy="461366"/>
          </a:xfrm>
          <a:prstGeom prst="rect">
            <a:avLst/>
          </a:prstGeom>
          <a:solidFill>
            <a:srgbClr val="D3D2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QR</a:t>
            </a:r>
          </a:p>
        </p:txBody>
      </p:sp>
      <p:sp>
        <p:nvSpPr>
          <p:cNvPr id="176" name="TextBox 18"/>
          <p:cNvSpPr txBox="1"/>
          <p:nvPr/>
        </p:nvSpPr>
        <p:spPr>
          <a:xfrm rot="20953383">
            <a:off x="5721770" y="6242433"/>
            <a:ext cx="695439" cy="461366"/>
          </a:xfrm>
          <a:prstGeom prst="rect">
            <a:avLst/>
          </a:prstGeom>
          <a:solidFill>
            <a:srgbClr val="D3D2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QR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Demo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Demos</a:t>
            </a:r>
          </a:p>
        </p:txBody>
      </p:sp>
      <p:pic>
        <p:nvPicPr>
          <p:cNvPr id="181" name="Video_20180216105017159_by_videoshow.mp4" descr="Video_20180216105017159_by_videoshow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0" y="2044700"/>
            <a:ext cx="13004800" cy="7315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000000" fill="hold"/>
                                        <p:tgtEl>
                                          <p:spTgt spid="18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81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